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2.jpeg" ContentType="image/jpeg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</p:sldIdLst>
  <p:sldSz cx="13004800" cy="9753600"/>
  <p:notesSz cx="6858000" cy="9144000"/>
  <p:defaultTextStyle>
    <a:lvl1pPr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1pPr>
    <a:lvl2pPr indent="2286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2pPr>
    <a:lvl3pPr indent="4572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3pPr>
    <a:lvl4pPr indent="6858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4pPr>
    <a:lvl5pPr indent="9144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5pPr>
    <a:lvl6pPr indent="11430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6pPr>
    <a:lvl7pPr indent="13716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7pPr>
    <a:lvl8pPr indent="16002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8pPr>
    <a:lvl9pPr indent="1828800" algn="ctr" defTabSz="457200">
      <a:defRPr sz="4200">
        <a:solidFill>
          <a:srgbClr val="FFFFFF"/>
        </a:solidFill>
        <a:latin typeface="+mn-lt"/>
        <a:ea typeface="+mn-ea"/>
        <a:cs typeface="+mn-cs"/>
        <a:sym typeface="Chalkduster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000000">
              <a:alpha val="2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879BBB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4B13F">
              <a:alpha val="9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882B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78BC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bottom>
          <a:insideH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H>
          <a:insideV>
            <a:ln w="25400" cap="flat">
              <a:solidFill>
                <a:srgbClr val="FFFFFF">
                  <a:alpha val="75000"/>
                </a:srgbClr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54545">
              <a:alpha val="41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282A2F"/>
        </a:fontRef>
        <a:srgbClr val="282A2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>
                  <a:alpha val="75000"/>
                </a:srgbClr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BD5C">
              <a:alpha val="82000"/>
            </a:srgbClr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254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B285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25400" cap="flat">
              <a:solidFill>
                <a:srgbClr val="CBCBCB"/>
              </a:solidFill>
              <a:prstDash val="solid"/>
              <a:miter lim="400000"/>
            </a:ln>
          </a:top>
          <a:bottom>
            <a:ln w="127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9487B7"/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CBCBCB"/>
              </a:solidFill>
              <a:prstDash val="solid"/>
              <a:miter lim="400000"/>
            </a:ln>
          </a:left>
          <a:right>
            <a:ln w="12700" cap="flat">
              <a:solidFill>
                <a:srgbClr val="CBCBCB"/>
              </a:solidFill>
              <a:prstDash val="solid"/>
              <a:miter lim="400000"/>
            </a:ln>
          </a:right>
          <a:top>
            <a:ln w="12700" cap="flat">
              <a:solidFill>
                <a:srgbClr val="CBCBCB"/>
              </a:solidFill>
              <a:prstDash val="solid"/>
              <a:miter lim="400000"/>
            </a:ln>
          </a:top>
          <a:bottom>
            <a:ln w="25400" cap="flat">
              <a:solidFill>
                <a:srgbClr val="CBCBCB"/>
              </a:solidFill>
              <a:prstDash val="solid"/>
              <a:miter lim="400000"/>
            </a:ln>
          </a:bottom>
          <a:insideH>
            <a:ln w="127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7A8DB2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EDEDF">
              <a:alpha val="19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254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top>
          <a:bottom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444C55">
              <a:alpha val="50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left>
          <a:right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>
                  <a:alpha val="50000"/>
                </a:srgbClr>
              </a:solidFill>
              <a:prstDash val="solid"/>
              <a:miter lim="400000"/>
            </a:ln>
          </a:insideV>
        </a:tcBdr>
        <a:fill>
          <a:solidFill>
            <a:srgbClr val="33373B">
              <a:alpha val="5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left>
          <a:right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right>
          <a:top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top>
          <a:bottom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bottom>
          <a:insideH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H>
          <a:insideV>
            <a:ln w="25400" cap="rnd">
              <a:solidFill>
                <a:srgbClr val="FFFFFF"/>
              </a:solidFill>
              <a:custDash>
                <a:ds d="1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FFFFFF">
              <a:alpha val="15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/Relationships>

</file>

<file path=ppt/media/image1.jpeg>
</file>

<file path=ppt/media/image1.png>
</file>

<file path=ppt/media/image10.png>
</file>

<file path=ppt/media/image11.png>
</file>

<file path=ppt/media/image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30" name="Shape 3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/>
          <p:nvPr>
            <p:ph type="title"/>
          </p:nvPr>
        </p:nvSpPr>
        <p:spPr>
          <a:xfrm>
            <a:off x="1270000" y="2616200"/>
            <a:ext cx="10464800" cy="25400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6" name="Shape 6"/>
          <p:cNvSpPr/>
          <p:nvPr>
            <p:ph type="body" idx="1"/>
          </p:nvPr>
        </p:nvSpPr>
        <p:spPr>
          <a:xfrm>
            <a:off x="1270000" y="5207000"/>
            <a:ext cx="10464800" cy="1663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One</a:t>
            </a:r>
            <a:endParaRPr sz="36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Two</a:t>
            </a:r>
            <a:endParaRPr sz="36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Three</a:t>
            </a:r>
            <a:endParaRPr sz="36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Four</a:t>
            </a:r>
            <a:endParaRPr sz="36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/>
          <p:nvPr>
            <p:ph type="title"/>
          </p:nvPr>
        </p:nvSpPr>
        <p:spPr>
          <a:xfrm>
            <a:off x="1181100" y="6794500"/>
            <a:ext cx="10642600" cy="15113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9" name="Shape 9"/>
          <p:cNvSpPr/>
          <p:nvPr>
            <p:ph type="body" idx="1"/>
          </p:nvPr>
        </p:nvSpPr>
        <p:spPr>
          <a:xfrm>
            <a:off x="1181100" y="8382000"/>
            <a:ext cx="10642600" cy="9398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One</a:t>
            </a:r>
            <a:endParaRPr sz="36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Two</a:t>
            </a:r>
            <a:endParaRPr sz="36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Three</a:t>
            </a:r>
            <a:endParaRPr sz="36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Four</a:t>
            </a:r>
            <a:endParaRPr sz="36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3606800"/>
            <a:ext cx="10464800" cy="2540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hape 13"/>
          <p:cNvSpPr/>
          <p:nvPr>
            <p:ph type="title"/>
          </p:nvPr>
        </p:nvSpPr>
        <p:spPr>
          <a:xfrm>
            <a:off x="609600" y="1155700"/>
            <a:ext cx="5994400" cy="3568700"/>
          </a:xfrm>
          <a:prstGeom prst="rect">
            <a:avLst/>
          </a:prstGeom>
        </p:spPr>
        <p:txBody>
          <a:bodyPr anchor="b"/>
          <a:lstStyle>
            <a:lvl1pPr>
              <a:defRPr sz="58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4" name="Shape 14"/>
          <p:cNvSpPr/>
          <p:nvPr>
            <p:ph type="body" idx="1"/>
          </p:nvPr>
        </p:nvSpPr>
        <p:spPr>
          <a:xfrm>
            <a:off x="609600" y="4762500"/>
            <a:ext cx="5994400" cy="3568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</a:lvl1pPr>
            <a:lvl2pPr marL="0" indent="228600" algn="ctr">
              <a:spcBef>
                <a:spcPts val="0"/>
              </a:spcBef>
              <a:buSzTx/>
              <a:buNone/>
            </a:lvl2pPr>
            <a:lvl3pPr marL="0" indent="457200" algn="ctr">
              <a:spcBef>
                <a:spcPts val="0"/>
              </a:spcBef>
              <a:buSzTx/>
              <a:buNone/>
            </a:lvl3pPr>
            <a:lvl4pPr marL="0" indent="685800" algn="ctr">
              <a:spcBef>
                <a:spcPts val="0"/>
              </a:spcBef>
              <a:buSzTx/>
              <a:buNone/>
            </a:lvl4pPr>
            <a:lvl5pPr marL="0" indent="914400" algn="ctr">
              <a:spcBef>
                <a:spcPts val="0"/>
              </a:spcBef>
              <a:buSzTx/>
              <a:buNone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One</a:t>
            </a:r>
            <a:endParaRPr sz="36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Two</a:t>
            </a:r>
            <a:endParaRPr sz="36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Three</a:t>
            </a:r>
            <a:endParaRPr sz="36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Four</a:t>
            </a:r>
            <a:endParaRPr sz="36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One</a:t>
            </a:r>
            <a:endParaRPr sz="36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Two</a:t>
            </a:r>
            <a:endParaRPr sz="36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Three</a:t>
            </a:r>
            <a:endParaRPr sz="36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Four</a:t>
            </a:r>
            <a:endParaRPr sz="36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22" name="Shape 22"/>
          <p:cNvSpPr/>
          <p:nvPr>
            <p:ph type="body" idx="1"/>
          </p:nvPr>
        </p:nvSpPr>
        <p:spPr>
          <a:xfrm>
            <a:off x="1270000" y="2946400"/>
            <a:ext cx="5270500" cy="6096000"/>
          </a:xfrm>
          <a:prstGeom prst="rect">
            <a:avLst/>
          </a:prstGeom>
        </p:spPr>
        <p:txBody>
          <a:bodyPr/>
          <a:lstStyle>
            <a:lvl1pPr marL="482600" indent="-482600">
              <a:spcBef>
                <a:spcPts val="3200"/>
              </a:spcBef>
              <a:buFont typeface="Gill Sans"/>
              <a:buBlip>
                <a:blip r:embed="rId2"/>
              </a:buBlip>
              <a:defRPr sz="3200"/>
            </a:lvl1pPr>
            <a:lvl2pPr marL="965200" indent="-482600">
              <a:spcBef>
                <a:spcPts val="3200"/>
              </a:spcBef>
              <a:buFont typeface="Gill Sans"/>
              <a:buBlip>
                <a:blip r:embed="rId2"/>
              </a:buBlip>
              <a:defRPr sz="3200"/>
            </a:lvl2pPr>
            <a:lvl3pPr marL="1447800" indent="-482600">
              <a:spcBef>
                <a:spcPts val="3200"/>
              </a:spcBef>
              <a:buFont typeface="Gill Sans"/>
              <a:buBlip>
                <a:blip r:embed="rId2"/>
              </a:buBlip>
              <a:defRPr sz="3200"/>
            </a:lvl3pPr>
            <a:lvl4pPr marL="1930400" indent="-482600">
              <a:spcBef>
                <a:spcPts val="3200"/>
              </a:spcBef>
              <a:buFont typeface="Gill Sans"/>
              <a:buBlip>
                <a:blip r:embed="rId2"/>
              </a:buBlip>
              <a:defRPr sz="3200"/>
            </a:lvl4pPr>
            <a:lvl5pPr marL="2413000" indent="-482600">
              <a:spcBef>
                <a:spcPts val="3200"/>
              </a:spcBef>
              <a:buFont typeface="Gill Sans"/>
              <a:buBlip>
                <a:blip r:embed="rId2"/>
              </a:buBlip>
              <a:defRPr sz="3200"/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One</a:t>
            </a:r>
            <a:endParaRPr sz="32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Two</a:t>
            </a:r>
            <a:endParaRPr sz="32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Three</a:t>
            </a:r>
            <a:endParaRPr sz="32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Four</a:t>
            </a:r>
            <a:endParaRPr sz="32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2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/>
          <p:nvPr>
            <p:ph type="body" idx="1"/>
          </p:nvPr>
        </p:nvSpPr>
        <p:spPr>
          <a:xfrm>
            <a:off x="1270000" y="1066800"/>
            <a:ext cx="10464800" cy="7620000"/>
          </a:xfrm>
          <a:prstGeom prst="rect">
            <a:avLst/>
          </a:prstGeom>
        </p:spPr>
        <p:txBody>
          <a:bodyPr/>
          <a:lstStyle>
            <a:lvl1pPr>
              <a:buBlip>
                <a:blip r:embed="rId2"/>
              </a:buBlip>
            </a:lvl1pPr>
            <a:lvl2pPr>
              <a:buBlip>
                <a:blip r:embed="rId2"/>
              </a:buBlip>
            </a:lvl2pPr>
            <a:lvl3pPr>
              <a:buBlip>
                <a:blip r:embed="rId2"/>
              </a:buBlip>
            </a:lvl3pPr>
            <a:lvl4pPr>
              <a:buBlip>
                <a:blip r:embed="rId2"/>
              </a:buBlip>
            </a:lvl4pPr>
            <a:lvl5pPr>
              <a:buBlip>
                <a:blip r:embed="rId2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One</a:t>
            </a:r>
            <a:endParaRPr sz="36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Two</a:t>
            </a:r>
            <a:endParaRPr sz="36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Three</a:t>
            </a:r>
            <a:endParaRPr sz="36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Four</a:t>
            </a:r>
            <a:endParaRPr sz="36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image" Target="../media/image1.png"/><Relationship Id="rId4" Type="http://schemas.openxmlformats.org/officeDocument/2006/relationships/slideLayout" Target="../slideLayouts/slideLayout1.xml"/><Relationship Id="rId5" Type="http://schemas.openxmlformats.org/officeDocument/2006/relationships/slideLayout" Target="../slideLayouts/slideLayout2.xml"/><Relationship Id="rId6" Type="http://schemas.openxmlformats.org/officeDocument/2006/relationships/slideLayout" Target="../slideLayouts/slideLayout3.xml"/><Relationship Id="rId7" Type="http://schemas.openxmlformats.org/officeDocument/2006/relationships/slideLayout" Target="../slideLayouts/slideLayout4.xml"/><Relationship Id="rId8" Type="http://schemas.openxmlformats.org/officeDocument/2006/relationships/slideLayout" Target="../slideLayouts/slideLayout5.xml"/><Relationship Id="rId9" Type="http://schemas.openxmlformats.org/officeDocument/2006/relationships/slideLayout" Target="../slideLayouts/slideLayout6.xml"/><Relationship Id="rId10" Type="http://schemas.openxmlformats.org/officeDocument/2006/relationships/slideLayout" Target="../slideLayouts/slideLayout7.xml"/><Relationship Id="rId11" Type="http://schemas.openxmlformats.org/officeDocument/2006/relationships/slideLayout" Target="../slideLayouts/slideLayout8.xml"/><Relationship Id="rId12" Type="http://schemas.openxmlformats.org/officeDocument/2006/relationships/slideLayout" Target="../slideLayouts/slideLayout9.xml"/><Relationship Id="rId13" Type="http://schemas.openxmlformats.org/officeDocument/2006/relationships/slideLayout" Target="../slideLayouts/slideLayout10.xml"/><Relationship Id="rId14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1270000" y="203200"/>
            <a:ext cx="10464800" cy="2540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1270000" y="2768600"/>
            <a:ext cx="10464800" cy="5740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buBlip>
                <a:blip r:embed="rId3"/>
              </a:buBlip>
            </a:lvl1pPr>
            <a:lvl2pPr>
              <a:buBlip>
                <a:blip r:embed="rId3"/>
              </a:buBlip>
            </a:lvl2pPr>
            <a:lvl3pPr>
              <a:buBlip>
                <a:blip r:embed="rId3"/>
              </a:buBlip>
            </a:lvl3pPr>
            <a:lvl4pPr>
              <a:buBlip>
                <a:blip r:embed="rId3"/>
              </a:buBlip>
            </a:lvl4pPr>
            <a:lvl5pPr>
              <a:buBlip>
                <a:blip r:embed="rId3"/>
              </a:buBlip>
            </a:lvl5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One</a:t>
            </a:r>
            <a:endParaRPr sz="3600">
              <a:solidFill>
                <a:srgbClr val="FFFFFF"/>
              </a:solidFill>
            </a:endParaRPr>
          </a:p>
          <a:p>
            <a:pPr lvl="1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Two</a:t>
            </a:r>
            <a:endParaRPr sz="3600">
              <a:solidFill>
                <a:srgbClr val="FFFFFF"/>
              </a:solidFill>
            </a:endParaRPr>
          </a:p>
          <a:p>
            <a:pPr lvl="2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Three</a:t>
            </a:r>
            <a:endParaRPr sz="3600">
              <a:solidFill>
                <a:srgbClr val="FFFFFF"/>
              </a:solidFill>
            </a:endParaRPr>
          </a:p>
          <a:p>
            <a:pPr lvl="3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Four</a:t>
            </a:r>
            <a:endParaRPr sz="3600">
              <a:solidFill>
                <a:srgbClr val="FFFFFF"/>
              </a:solidFill>
            </a:endParaRPr>
          </a:p>
          <a:p>
            <a:pPr lvl="4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Body Level Five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  <p:sldLayoutId id="2147483660" r:id="rId15"/>
  </p:sldLayoutIdLst>
  <p:transition spd="med" advClick="1"/>
  <p:txStyles>
    <p:titleStyle>
      <a:lvl1pPr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1pPr>
      <a:lvl2pPr indent="2286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2pPr>
      <a:lvl3pPr indent="4572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3pPr>
      <a:lvl4pPr indent="6858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4pPr>
      <a:lvl5pPr indent="9144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5pPr>
      <a:lvl6pPr indent="11430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6pPr>
      <a:lvl7pPr indent="13716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7pPr>
      <a:lvl8pPr indent="16002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8pPr>
      <a:lvl9pPr indent="1828800" algn="ctr" defTabSz="457200">
        <a:defRPr sz="7200">
          <a:solidFill>
            <a:srgbClr val="FFFFFF"/>
          </a:solidFill>
          <a:latin typeface="+mn-lt"/>
          <a:ea typeface="+mn-ea"/>
          <a:cs typeface="+mn-cs"/>
          <a:sym typeface="Chalkduster"/>
        </a:defRPr>
      </a:lvl9pPr>
    </p:titleStyle>
    <p:bodyStyle>
      <a:lvl1pPr marL="571500" indent="-571500" defTabSz="457200">
        <a:spcBef>
          <a:spcPts val="3600"/>
        </a:spcBef>
        <a:buSzPct val="43000"/>
        <a:buBlip>
          <a:blip r:embed="rId3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1pPr>
      <a:lvl2pPr marL="1143000" indent="-571500" defTabSz="457200">
        <a:spcBef>
          <a:spcPts val="3600"/>
        </a:spcBef>
        <a:buSzPct val="43000"/>
        <a:buBlip>
          <a:blip r:embed="rId3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2pPr>
      <a:lvl3pPr marL="1714500" indent="-571500" defTabSz="457200">
        <a:spcBef>
          <a:spcPts val="3600"/>
        </a:spcBef>
        <a:buSzPct val="43000"/>
        <a:buBlip>
          <a:blip r:embed="rId3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3pPr>
      <a:lvl4pPr marL="2286000" indent="-571500" defTabSz="457200">
        <a:spcBef>
          <a:spcPts val="3600"/>
        </a:spcBef>
        <a:buSzPct val="43000"/>
        <a:buBlip>
          <a:blip r:embed="rId3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4pPr>
      <a:lvl5pPr marL="2857500" indent="-571500" defTabSz="457200">
        <a:spcBef>
          <a:spcPts val="3600"/>
        </a:spcBef>
        <a:buSzPct val="43000"/>
        <a:buBlip>
          <a:blip r:embed="rId3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5pPr>
      <a:lvl6pPr marL="3429000" indent="-571500" defTabSz="457200">
        <a:spcBef>
          <a:spcPts val="3600"/>
        </a:spcBef>
        <a:buSzPct val="43000"/>
        <a:buBlip>
          <a:blip r:embed="rId3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6pPr>
      <a:lvl7pPr marL="4000500" indent="-571500" defTabSz="457200">
        <a:spcBef>
          <a:spcPts val="3600"/>
        </a:spcBef>
        <a:buSzPct val="43000"/>
        <a:buBlip>
          <a:blip r:embed="rId3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7pPr>
      <a:lvl8pPr marL="4572000" indent="-571500" defTabSz="457200">
        <a:spcBef>
          <a:spcPts val="3600"/>
        </a:spcBef>
        <a:buSzPct val="43000"/>
        <a:buBlip>
          <a:blip r:embed="rId3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8pPr>
      <a:lvl9pPr marL="5143500" indent="-571500" defTabSz="457200">
        <a:spcBef>
          <a:spcPts val="3600"/>
        </a:spcBef>
        <a:buSzPct val="43000"/>
        <a:buBlip>
          <a:blip r:embed="rId3"/>
        </a:buBlip>
        <a:defRPr sz="3600">
          <a:solidFill>
            <a:srgbClr val="FFFFFF"/>
          </a:solidFill>
          <a:latin typeface="+mn-lt"/>
          <a:ea typeface="+mn-ea"/>
          <a:cs typeface="+mn-cs"/>
          <a:sym typeface="Chalkduster"/>
        </a:defRPr>
      </a:lvl9pPr>
    </p:bodyStyle>
    <p:otherStyle>
      <a:lvl1pPr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1pPr>
      <a:lvl2pPr indent="2286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2pPr>
      <a:lvl3pPr indent="4572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3pPr>
      <a:lvl4pPr indent="6858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4pPr>
      <a:lvl5pPr indent="9144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5pPr>
      <a:lvl6pPr indent="11430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6pPr>
      <a:lvl7pPr indent="13716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7pPr>
      <a:lvl8pPr indent="16002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8pPr>
      <a:lvl9pPr indent="1828800" algn="ctr" defTabSz="457200">
        <a:defRPr>
          <a:solidFill>
            <a:schemeClr val="tx1"/>
          </a:solidFill>
          <a:latin typeface="+mn-lt"/>
          <a:ea typeface="+mn-ea"/>
          <a:cs typeface="+mn-cs"/>
          <a:sym typeface="Chalkduster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1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6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Scala &amp; Clojure</a:t>
            </a:r>
            <a:br>
              <a:rPr sz="7200">
                <a:solidFill>
                  <a:srgbClr val="FFFFFF"/>
                </a:solidFill>
              </a:rPr>
            </a:br>
            <a:r>
              <a:rPr sz="7200">
                <a:solidFill>
                  <a:srgbClr val="FFFFFF"/>
                </a:solidFill>
              </a:rPr>
              <a:t>Playing Nice</a:t>
            </a:r>
          </a:p>
        </p:txBody>
      </p:sp>
      <p:sp>
        <p:nvSpPr>
          <p:cNvPr id="33" name="Shape 3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David Pollak</a:t>
            </a:r>
            <a:endParaRPr sz="3600">
              <a:solidFill>
                <a:srgbClr val="FFFFFF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QCon Beijing April, 2015</a:t>
            </a:r>
          </a:p>
        </p:txBody>
      </p:sp>
      <p:pic>
        <p:nvPicPr>
          <p:cNvPr id="34" name="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65400" y="850900"/>
            <a:ext cx="2057400" cy="1828800"/>
          </a:xfrm>
          <a:prstGeom prst="rect">
            <a:avLst/>
          </a:prstGeom>
        </p:spPr>
      </p:pic>
      <p:pic>
        <p:nvPicPr>
          <p:cNvPr id="35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848600" y="844550"/>
            <a:ext cx="1676400" cy="1841500"/>
          </a:xfrm>
          <a:prstGeom prst="rect">
            <a:avLst/>
          </a:prstGeom>
        </p:spPr>
      </p:pic>
      <p:grpSp>
        <p:nvGrpSpPr>
          <p:cNvPr id="38" name="Group 38"/>
          <p:cNvGrpSpPr/>
          <p:nvPr/>
        </p:nvGrpSpPr>
        <p:grpSpPr>
          <a:xfrm>
            <a:off x="5547000" y="810779"/>
            <a:ext cx="1377400" cy="1598644"/>
            <a:chOff x="-139700" y="-450098"/>
            <a:chExt cx="1377398" cy="1598642"/>
          </a:xfrm>
        </p:grpSpPr>
        <p:pic>
          <p:nvPicPr>
            <p:cNvPr id="37" name="pasted-image.png"/>
            <p:cNvPicPr/>
            <p:nvPr/>
          </p:nvPicPr>
          <p:blipFill>
            <a:blip r:embed="rId4">
              <a:extLst/>
            </a:blip>
            <a:stretch>
              <a:fillRect/>
            </a:stretch>
          </p:blipFill>
          <p:spPr>
            <a:xfrm>
              <a:off x="0" y="0"/>
              <a:ext cx="1097999" cy="1008845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36" name=""/>
            <p:cNvPicPr/>
            <p:nvPr/>
          </p:nvPicPr>
          <p:blipFill>
            <a:blip r:embed="rId5">
              <a:extLst/>
            </a:blip>
            <a:stretch>
              <a:fillRect/>
            </a:stretch>
          </p:blipFill>
          <p:spPr>
            <a:xfrm>
              <a:off x="-139700" y="-450099"/>
              <a:ext cx="1377399" cy="1598644"/>
            </a:xfrm>
            <a:prstGeom prst="rect">
              <a:avLst/>
            </a:prstGeom>
            <a:effectLst/>
          </p:spPr>
        </p:pic>
      </p:grp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Expression Problem</a:t>
            </a:r>
          </a:p>
        </p:txBody>
      </p:sp>
      <p:sp>
        <p:nvSpPr>
          <p:cNvPr id="64" name="Shape 6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 algn="ctr" defTabSz="310895">
              <a:spcBef>
                <a:spcPts val="0"/>
              </a:spcBef>
              <a:buSzTx/>
              <a:buNone/>
              <a:defRPr sz="4896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96">
                <a:solidFill>
                  <a:srgbClr val="FFFFFF"/>
                </a:solidFill>
              </a:rPr>
              <a:t>“The goal is to define a datatype by cases, where one can add new cases to the datatype and new functions over the datatype, without recompiling existing code.”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表达问题</a:t>
            </a:r>
          </a:p>
        </p:txBody>
      </p:sp>
      <p:sp>
        <p:nvSpPr>
          <p:cNvPr id="67" name="Shape 6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 marL="0" indent="0" algn="ctr" defTabSz="397763">
              <a:spcBef>
                <a:spcPts val="0"/>
              </a:spcBef>
              <a:buSzTx/>
              <a:buNone/>
              <a:defRPr sz="6264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264">
                <a:solidFill>
                  <a:srgbClr val="FFFFFF"/>
                </a:solidFill>
              </a:rPr>
              <a:t>“我们的目标是根据使用情况定义一种数据类型，同时可以向这个数据类型上添加新的使用情况和新函数，而无需重新编译代码”。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Group 71"/>
          <p:cNvGrpSpPr/>
          <p:nvPr/>
        </p:nvGrpSpPr>
        <p:grpSpPr>
          <a:xfrm>
            <a:off x="7510065" y="2557065"/>
            <a:ext cx="4347370" cy="4347370"/>
            <a:chOff x="-44574" y="-44574"/>
            <a:chExt cx="4347368" cy="4347368"/>
          </a:xfrm>
        </p:grpSpPr>
        <p:pic>
          <p:nvPicPr>
            <p:cNvPr id="70" name="pasted-image.png"/>
            <p:cNvPicPr/>
            <p:nvPr/>
          </p:nvPicPr>
          <p:blipFill>
            <a:blip r:embed="rId2">
              <a:extLst/>
            </a:blip>
            <a:srcRect l="0" t="0" r="0" b="0"/>
            <a:stretch>
              <a:fillRect/>
            </a:stretch>
          </p:blipFill>
          <p:spPr>
            <a:xfrm>
              <a:off x="0" y="0"/>
              <a:ext cx="4258221" cy="4258221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69" name="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44575" y="-44575"/>
              <a:ext cx="4347370" cy="4347370"/>
            </a:xfrm>
            <a:prstGeom prst="rect">
              <a:avLst/>
            </a:prstGeom>
            <a:effectLst/>
          </p:spPr>
        </p:pic>
      </p:grpSp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5800">
                <a:solidFill>
                  <a:srgbClr val="FFFFFF"/>
                </a:solidFill>
              </a:rPr>
              <a:t>All I want to do is add a method…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to a library class!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…in Java</a:t>
            </a:r>
          </a:p>
        </p:txBody>
      </p:sp>
      <p:sp>
        <p:nvSpPr>
          <p:cNvPr id="76" name="Shape 7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Subclassing — can add new data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But cannot add functions to existing data/classes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8" name="pasted-imag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1315" y="545715"/>
            <a:ext cx="8662170" cy="8662170"/>
          </a:xfrm>
          <a:prstGeom prst="rect">
            <a:avLst/>
          </a:prstGeom>
          <a:ln w="88900">
            <a:miter lim="400000"/>
          </a:ln>
        </p:spPr>
      </p:pic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pasted-image.png"/>
          <p:cNvPicPr/>
          <p:nvPr/>
        </p:nvPicPr>
        <p:blipFill>
          <a:blip r:embed="rId2">
            <a:extLst/>
          </a:blip>
          <a:srcRect l="55" t="0" r="55" b="0"/>
          <a:stretch>
            <a:fillRect/>
          </a:stretch>
        </p:blipFill>
        <p:spPr>
          <a:xfrm>
            <a:off x="0" y="0"/>
            <a:ext cx="13004800" cy="9753600"/>
          </a:xfrm>
          <a:prstGeom prst="rect">
            <a:avLst/>
          </a:prstGeom>
          <a:ln w="88900">
            <a:miter lim="400000"/>
          </a:ln>
        </p:spPr>
      </p:pic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…in Scala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Subclassing: Add new data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implicits: “Scoped” adding new functionality to existing data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Scala Sample</a:t>
            </a:r>
          </a:p>
        </p:txBody>
      </p:sp>
      <p:sp>
        <p:nvSpPr>
          <p:cNvPr id="86" name="Shape 86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“foo”.toWombat()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class MyWombat(s: String) {</a:t>
            </a:r>
            <a:br>
              <a:rPr b="1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def toWombat() …</a:t>
            </a:r>
            <a:br>
              <a:rPr b="1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sz="360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marL="0" indent="0"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implicit def asAWombat(s: String):</a:t>
            </a:r>
            <a:br>
              <a:rPr b="1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60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MyWombat = new MyWombat(s)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8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8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86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…in Clojure</a:t>
            </a:r>
          </a:p>
        </p:txBody>
      </p:sp>
      <p:sp>
        <p:nvSpPr>
          <p:cNvPr id="89" name="Shape 8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Subclassing &amp; Maps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Protocols add functions to data</a:t>
            </a:r>
          </a:p>
        </p:txBody>
      </p:sp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Clojure Sample</a:t>
            </a:r>
          </a:p>
        </p:txBody>
      </p:sp>
      <p:sp>
        <p:nvSpPr>
          <p:cNvPr id="92" name="Shape 9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defTabSz="297179">
              <a:spcBef>
                <a:spcPts val="23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(defprotocol FromScala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(to-c [x] "Scala -&gt; Clojure”))</a:t>
            </a:r>
            <a:endParaRPr b="1" sz="234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marL="0" indent="0" defTabSz="297179">
              <a:spcBef>
                <a:spcPts val="23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(extend Iterator FromScala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{:to-c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(fn [it](letfn [(build []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(if (.hasNext it)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(cons (to-c (.next it))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(lazy-seq (build)))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nil))]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(build)))})</a:t>
            </a:r>
            <a:endParaRPr b="1" sz="234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marL="0" indent="0" defTabSz="297179">
              <a:spcBef>
                <a:spcPts val="23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(defn seq-to [^Seq seq]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(-&gt; seq .iterator to-c))</a:t>
            </a:r>
            <a:endParaRPr b="1" sz="2340">
              <a:solidFill>
                <a:srgbClr val="FFFFFF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lvl="0" marL="0" indent="0" defTabSz="297179">
              <a:spcBef>
                <a:spcPts val="23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(extend Seq FromScala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{:to-c seq-to})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92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About @dpp</a:t>
            </a:r>
          </a:p>
        </p:txBody>
      </p:sp>
      <p:sp>
        <p:nvSpPr>
          <p:cNvPr id="41" name="Shape 4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Wrote some Spreadsheets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Founded Lift/Wrote </a:t>
            </a:r>
            <a:r>
              <a:rPr i="1" sz="3600">
                <a:solidFill>
                  <a:srgbClr val="FFFFFF"/>
                </a:solidFill>
              </a:rPr>
              <a:t>Beginning Scala</a:t>
            </a:r>
            <a:endParaRPr i="1"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Coding Clojure 3 Years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Crazy Passionate Lawyer-trained Tech Dude</a:t>
            </a:r>
          </a:p>
        </p:txBody>
      </p:sp>
    </p:spTree>
  </p:cSld>
  <p:clrMapOvr>
    <a:masterClrMapping/>
  </p:clrMapOvr>
  <p:transition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That Distributed &amp;</a:t>
            </a:r>
            <a:br>
              <a:rPr sz="7200">
                <a:solidFill>
                  <a:srgbClr val="FFFFFF"/>
                </a:solidFill>
              </a:rPr>
            </a:br>
            <a:r>
              <a:rPr sz="7200">
                <a:solidFill>
                  <a:srgbClr val="FFFFFF"/>
                </a:solidFill>
              </a:rPr>
              <a:t>Concurrent Thing…</a:t>
            </a:r>
          </a:p>
        </p:txBody>
      </p:sp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Distributed &amp; Concurrent</a:t>
            </a:r>
          </a:p>
        </p:txBody>
      </p:sp>
      <p:sp>
        <p:nvSpPr>
          <p:cNvPr id="97" name="Shape 9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Easily Serializable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Immutable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Like REST: data in, answer out</a:t>
            </a:r>
          </a:p>
        </p:txBody>
      </p:sp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Live Coding</a:t>
            </a: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HTML</a:t>
            </a:r>
          </a:p>
        </p:txBody>
      </p:sp>
      <p:sp>
        <p:nvSpPr>
          <p:cNvPr id="102" name="Shape 10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defTabSz="388620">
              <a:spcBef>
                <a:spcPts val="30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&lt;div data-lift="Actorize"&gt;&lt;/div&gt;</a:t>
            </a: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&lt;p&gt;</a:t>
            </a: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&lt;span id="chats"&gt;</a:t>
            </a: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&lt;ul&gt;</a:t>
            </a: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&lt;li&gt;Chat 1&lt;/li&gt;</a:t>
            </a: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&lt;li&gt;Chat 2&lt;/li&gt;</a:t>
            </a: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&lt;/ul&gt;</a:t>
            </a: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&lt;/span&gt;</a:t>
            </a: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&lt;hr&gt;</a:t>
            </a: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&lt;input id="in"&gt;</a:t>
            </a: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&lt;button id="send"&gt;Chat&lt;/button&gt;</a:t>
            </a:r>
            <a:b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0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&lt;/p&gt;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0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02" grpId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Browser Receive</a:t>
            </a:r>
          </a:p>
        </p:txBody>
      </p:sp>
      <p:sp>
        <p:nvSpPr>
          <p:cNvPr id="105" name="Shape 105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defTabSz="324611">
              <a:spcBef>
                <a:spcPts val="2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(defn receive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"receive from server"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[x]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(let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[msg (t/read t-reader x)]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(cond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(seq? msg)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(swap! app-state assoc-in [:chats] 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         (vec msg))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(string? msg)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(swap! app-state update-in [:chats]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          conj msg)</a:t>
            </a: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556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:else nil)))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0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05" grpId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Browser Render</a:t>
            </a:r>
          </a:p>
        </p:txBody>
      </p:sp>
      <p:sp>
        <p:nvSpPr>
          <p:cNvPr id="108" name="Shape 108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defTabSz="448055">
              <a:spcBef>
                <a:spcPts val="35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(om/root</a:t>
            </a:r>
            <a:b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(fn [data owner]</a:t>
            </a:r>
            <a:b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(reify om/IRender</a:t>
            </a:r>
            <a:b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(render [x]</a:t>
            </a:r>
            <a:b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(apply</a:t>
            </a:r>
            <a:b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dom/ul</a:t>
            </a:r>
            <a:b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nil</a:t>
            </a:r>
            <a:b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(map #(dom/li nil %)</a:t>
            </a:r>
            <a:b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(:chats data))))))</a:t>
            </a:r>
            <a:b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app-state</a:t>
            </a:r>
            <a:b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3528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{:target (by-id "chats")})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08" grpId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Browser Send</a:t>
            </a:r>
          </a:p>
        </p:txBody>
      </p:sp>
      <p:sp>
        <p:nvSpPr>
          <p:cNvPr id="111" name="Shape 11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defTabSz="356615">
              <a:spcBef>
                <a:spcPts val="28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(defn send</a:t>
            </a: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"send data to the server"</a:t>
            </a: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[data]</a:t>
            </a: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(js/sendToServer (t/write t-writer data)))</a:t>
            </a: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(defn send-chat</a:t>
            </a: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[]</a:t>
            </a: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(let [box (by-id "in")]</a:t>
            </a: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(send (.-value box))</a:t>
            </a: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(set! (.-value box) "")</a:t>
            </a: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))</a:t>
            </a: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807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(set! (.-onclick (by-id "send")) send-chat )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11" grpId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Lift — Set up xport</a:t>
            </a:r>
          </a:p>
        </p:txBody>
      </p:sp>
      <p:sp>
        <p:nvSpPr>
          <p:cNvPr id="114" name="Shape 11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defTabSz="297179">
              <a:spcBef>
                <a:spcPts val="23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val clientProxy =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session.serverActorForClient("omish.core.receive",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shutdownFunc = Full(actor =&gt; 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        postMsg.invoke('remove -&gt; actor)),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dataFilter = transitWrite(_))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postMsg.invoke('add -&gt; clientProxy)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val serverActor = new LiftActor {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override protected def messageHandler =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{case JString(str) =&gt;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postMsg.invoke(ClojureInterop.transitRead(str))}}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Script(JsRaw("var sendToServer = " + </a:t>
            </a:r>
            <a:b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34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 session.clientActorFor(serverActor).toJsCmd).cmd)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14" grpId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Clojure Chat Server</a:t>
            </a:r>
          </a:p>
        </p:txBody>
      </p:sp>
      <p:sp>
        <p:nvSpPr>
          <p:cNvPr id="117" name="Shape 11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0" indent="0" defTabSz="274320">
              <a:spcBef>
                <a:spcPts val="2100"/>
              </a:spcBef>
              <a:buSzTx/>
              <a:buNone/>
              <a:defRPr sz="1800">
                <a:solidFill>
                  <a:srgbClr val="000000"/>
                </a:solidFill>
              </a:defRPr>
            </a:pP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(async/go-loop [chats [] listeners []]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(match (&lt;! chat-server)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[:add f]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(do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(send! f (take-last 40 chats))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(recur chats (conj listeners f)))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[:remove f]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(recur chats (remove #(identical? f %) listeners))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(msg :guard string?)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(do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(doseq [f listeners] (send! f msg))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  (recur (conj chats msg) listeners))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:else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(recur chats listeners)</a:t>
            </a:r>
            <a:b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</a:br>
            <a:r>
              <a:rPr b="1" sz="2160">
                <a:solidFill>
                  <a:srgbClr val="FFFFFF"/>
                </a:solidFill>
                <a:latin typeface="Courier New"/>
                <a:ea typeface="Courier New"/>
                <a:cs typeface="Courier New"/>
                <a:sym typeface="Courier New"/>
              </a:rPr>
              <a:t>      ))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17" grpId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Wrap-up</a:t>
            </a:r>
          </a:p>
        </p:txBody>
      </p:sp>
      <p:sp>
        <p:nvSpPr>
          <p:cNvPr id="120" name="Shape 120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Easy to convert between Scala &amp; Clojure types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Clojure &amp; Scala do well for distributed apps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JVM makes it easy to play together</a:t>
            </a:r>
          </a:p>
        </p:txBody>
      </p:sp>
    </p:spTree>
  </p:cSld>
  <p:clrMapOvr>
    <a:masterClrMapping/>
  </p:clrMapOvr>
  <p:transition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Preso Structure</a:t>
            </a:r>
          </a:p>
        </p:txBody>
      </p:sp>
      <p:sp>
        <p:nvSpPr>
          <p:cNvPr id="44" name="Shape 44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Background on Scala &amp; Clojure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Live Coding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Thoughts &amp; Questions</a:t>
            </a:r>
          </a:p>
        </p:txBody>
      </p:sp>
    </p:spTree>
  </p:cSld>
  <p:clrMapOvr>
    <a:masterClrMapping/>
  </p:clrMapOvr>
  <p:transition spd="med" advClick="1"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Scala &amp; Clojure</a:t>
            </a:r>
            <a:br>
              <a:rPr sz="7200">
                <a:solidFill>
                  <a:srgbClr val="FFFFFF"/>
                </a:solidFill>
              </a:rPr>
            </a:br>
            <a:r>
              <a:rPr sz="7200">
                <a:solidFill>
                  <a:srgbClr val="FFFFFF"/>
                </a:solidFill>
              </a:rPr>
              <a:t>Play well together</a:t>
            </a:r>
          </a:p>
        </p:txBody>
      </p:sp>
    </p:spTree>
  </p:cSld>
  <p:clrMapOvr>
    <a:masterClrMapping/>
  </p:clrMapOvr>
  <p:transition spd="med" advClick="1"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Thanks!</a:t>
            </a:r>
            <a:br>
              <a:rPr sz="7200">
                <a:solidFill>
                  <a:srgbClr val="FFFFFF"/>
                </a:solidFill>
              </a:rPr>
            </a:br>
            <a:r>
              <a:rPr sz="7200">
                <a:solidFill>
                  <a:srgbClr val="FFFFFF"/>
                </a:solidFill>
              </a:rPr>
              <a:t>Questions?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Scala</a:t>
            </a:r>
          </a:p>
        </p:txBody>
      </p:sp>
      <p:sp>
        <p:nvSpPr>
          <p:cNvPr id="47" name="Shape 4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Hybrid Functional/OO Language…</a:t>
            </a:r>
            <a:br>
              <a:rPr sz="3600">
                <a:solidFill>
                  <a:srgbClr val="FFFFFF"/>
                </a:solidFill>
              </a:rPr>
            </a:br>
            <a:r>
              <a:rPr sz="3600">
                <a:solidFill>
                  <a:srgbClr val="FFFFFF"/>
                </a:solidFill>
              </a:rPr>
              <a:t>All things to all people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Gnarly (特别危险的冲浪条件) Type System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Java-like syntax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Excellent Java Interopt</a:t>
            </a:r>
          </a:p>
        </p:txBody>
      </p:sp>
      <p:pic>
        <p:nvPicPr>
          <p:cNvPr id="48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69300" y="558800"/>
            <a:ext cx="2057400" cy="1828800"/>
          </a:xfrm>
          <a:prstGeom prst="rect">
            <a:avLst/>
          </a:prstGeom>
        </p:spPr>
      </p:pic>
    </p:spTree>
  </p:cSld>
  <p:clrMapOvr>
    <a:masterClrMapping/>
  </p:clrMapOvr>
  <p:transition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Clojure </a:t>
            </a:r>
          </a:p>
        </p:txBody>
      </p:sp>
      <p:sp>
        <p:nvSpPr>
          <p:cNvPr id="51" name="Shape 5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Modern Lisp/Functional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Optional Type Systems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Opinionated re: Immutability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Super-Excellent Java Interopt</a:t>
            </a:r>
          </a:p>
        </p:txBody>
      </p:sp>
      <p:pic>
        <p:nvPicPr>
          <p:cNvPr id="52" name="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207500" y="552450"/>
            <a:ext cx="1676400" cy="1841500"/>
          </a:xfrm>
          <a:prstGeom prst="rect">
            <a:avLst/>
          </a:prstGeom>
        </p:spPr>
      </p:pic>
    </p:spTree>
  </p:cSld>
  <p:clrMapOvr>
    <a:masterClrMapping/>
  </p:clrMapOvr>
  <p:transition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Both Compile to JVM ByteCode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… Can Subclass Java Classes</a:t>
            </a:r>
          </a:p>
        </p:txBody>
      </p:sp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… And Implement Java Interfaces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7200">
                <a:solidFill>
                  <a:srgbClr val="FFFFFF"/>
                </a:solidFill>
              </a:rPr>
              <a:t>Similarities</a:t>
            </a:r>
          </a:p>
        </p:txBody>
      </p:sp>
      <p:sp>
        <p:nvSpPr>
          <p:cNvPr id="61" name="Shape 61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Immutable Data &amp; Collections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Super easy to pass “functions”</a:t>
            </a:r>
            <a:br>
              <a:rPr sz="3600">
                <a:solidFill>
                  <a:srgbClr val="FFFFFF"/>
                </a:solidFill>
              </a:rPr>
            </a:br>
            <a:r>
              <a:rPr sz="3600">
                <a:solidFill>
                  <a:srgbClr val="FFFFFF"/>
                </a:solidFill>
              </a:rPr>
              <a:t>(really anonymous inner classes)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Great for reducing complexity &amp; concurrent systems</a:t>
            </a:r>
            <a:endParaRPr sz="3600">
              <a:solidFill>
                <a:srgbClr val="FFFFFF"/>
              </a:solidFill>
            </a:endParaRPr>
          </a:p>
          <a:p>
            <a:pPr lvl="0">
              <a:buBlip>
                <a:blip r:embed="rId2"/>
              </a:buBlip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Both address “Expression Problem”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jpe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jpeg"/></Relationships>

</file>

<file path=ppt/theme/theme1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BC00FF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Chalkboard">
  <a:themeElements>
    <a:clrScheme name="Chalkboard">
      <a:dk1>
        <a:srgbClr val="000000"/>
      </a:dk1>
      <a:lt1>
        <a:srgbClr val="FFFFFF"/>
      </a:lt1>
      <a:dk2>
        <a:srgbClr val="51504D"/>
      </a:dk2>
      <a:lt2>
        <a:srgbClr val="CBC8C2"/>
      </a:lt2>
      <a:accent1>
        <a:srgbClr val="71B0E2"/>
      </a:accent1>
      <a:accent2>
        <a:srgbClr val="A8E685"/>
      </a:accent2>
      <a:accent3>
        <a:srgbClr val="FFE181"/>
      </a:accent3>
      <a:accent4>
        <a:srgbClr val="F2A057"/>
      </a:accent4>
      <a:accent5>
        <a:srgbClr val="FF7777"/>
      </a:accent5>
      <a:accent6>
        <a:srgbClr val="D4ABEF"/>
      </a:accent6>
      <a:hlink>
        <a:srgbClr val="0000FF"/>
      </a:hlink>
      <a:folHlink>
        <a:srgbClr val="FF00FF"/>
      </a:folHlink>
    </a:clrScheme>
    <a:fontScheme name="Chalkboard">
      <a:majorFont>
        <a:latin typeface="Chalkduster"/>
        <a:ea typeface="Chalkduster"/>
        <a:cs typeface="Chalkduster"/>
      </a:majorFont>
      <a:minorFont>
        <a:latin typeface="Chalkduster"/>
        <a:ea typeface="Chalkduster"/>
        <a:cs typeface="Chalkduster"/>
      </a:minorFont>
    </a:fontScheme>
    <a:fmtScheme name="Chalkboard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63500" dist="0" dir="162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63500" dist="0" dir="162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200" u="none" kumimoji="0" normalizeH="0">
            <a:ln>
              <a:noFill/>
            </a:ln>
            <a:solidFill>
              <a:srgbClr val="FFFFFF"/>
            </a:solidFill>
            <a:effectLst>
              <a:outerShdw sx="100000" sy="100000" kx="0" ky="0" algn="b" rotWithShape="0" blurRad="63500" dist="25400" dir="2700000">
                <a:srgbClr val="000000">
                  <a:alpha val="70000"/>
                </a:srgbClr>
              </a:outerShdw>
            </a:effectLst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>
          <a:noFill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42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Chalkduster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